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21"/>
  </p:notesMasterIdLst>
  <p:sldIdLst>
    <p:sldId id="285" r:id="rId5"/>
    <p:sldId id="289" r:id="rId6"/>
    <p:sldId id="290" r:id="rId7"/>
    <p:sldId id="291" r:id="rId8"/>
    <p:sldId id="292" r:id="rId9"/>
    <p:sldId id="293" r:id="rId10"/>
    <p:sldId id="30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Jacc. Similarity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7000"/>
                    <a:satMod val="100000"/>
                    <a:lumMod val="102000"/>
                  </a:schemeClr>
                </a:gs>
                <a:gs pos="50000">
                  <a:schemeClr val="accent1">
                    <a:shade val="100000"/>
                    <a:satMod val="103000"/>
                    <a:lumMod val="100000"/>
                  </a:schemeClr>
                </a:gs>
                <a:gs pos="100000">
                  <a:schemeClr val="accent1">
                    <a:shade val="93000"/>
                    <a:satMod val="11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5880" dist="1524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 prstMaterial="dkEdge">
              <a:bevelT w="0" h="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Building</c:v>
                </c:pt>
                <c:pt idx="1">
                  <c:v>Roads</c:v>
                </c:pt>
                <c:pt idx="2">
                  <c:v>Trees</c:v>
                </c:pt>
                <c:pt idx="3">
                  <c:v>Crops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0.28000000000000003</c:v>
                </c:pt>
                <c:pt idx="1">
                  <c:v>0.3</c:v>
                </c:pt>
                <c:pt idx="2">
                  <c:v>0.31</c:v>
                </c:pt>
                <c:pt idx="3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16-4861-9608-3AD336A193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 Loss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7000"/>
                    <a:satMod val="100000"/>
                    <a:lumMod val="102000"/>
                  </a:schemeClr>
                </a:gs>
                <a:gs pos="50000">
                  <a:schemeClr val="accent2">
                    <a:shade val="100000"/>
                    <a:satMod val="103000"/>
                    <a:lumMod val="100000"/>
                  </a:schemeClr>
                </a:gs>
                <a:gs pos="100000">
                  <a:schemeClr val="accent2">
                    <a:shade val="93000"/>
                    <a:satMod val="11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5880" dist="1524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 prstMaterial="dkEdge">
              <a:bevelT w="0" h="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Building</c:v>
                </c:pt>
                <c:pt idx="1">
                  <c:v>Roads</c:v>
                </c:pt>
                <c:pt idx="2">
                  <c:v>Trees</c:v>
                </c:pt>
                <c:pt idx="3">
                  <c:v>Crops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0.11</c:v>
                </c:pt>
                <c:pt idx="1">
                  <c:v>0.17</c:v>
                </c:pt>
                <c:pt idx="2">
                  <c:v>0.17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16-4861-9608-3AD336A19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91494399"/>
        <c:axId val="937133455"/>
      </c:barChart>
      <c:catAx>
        <c:axId val="109149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133455"/>
        <c:crosses val="autoZero"/>
        <c:auto val="1"/>
        <c:lblAlgn val="ctr"/>
        <c:lblOffset val="100"/>
        <c:noMultiLvlLbl val="0"/>
      </c:catAx>
      <c:valAx>
        <c:axId val="937133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149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gradFill>
        <a:gsLst>
          <a:gs pos="0">
            <a:schemeClr val="accent1">
              <a:lumMod val="5000"/>
              <a:lumOff val="95000"/>
            </a:schemeClr>
          </a:gs>
          <a:gs pos="74000">
            <a:schemeClr val="accent1">
              <a:lumMod val="45000"/>
              <a:lumOff val="55000"/>
            </a:schemeClr>
          </a:gs>
          <a:gs pos="83000">
            <a:schemeClr val="accent1">
              <a:lumMod val="45000"/>
              <a:lumOff val="55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1/6/2021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1/6/2021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1/6/2021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rbanML/Satellite_Image_Mismatch.gi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rive.google.com/file/d/1LLtZ6UazAk9LEZNpKs-jQ3RKiiLCFk6B/view?usp=sharing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AERIAL IMAGE MISMATCH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Bahnschrift Light Condensed" panose="020B0502040204020203" pitchFamily="34" charset="0"/>
              </a:rPr>
              <a:t>By Anirban </a:t>
            </a:r>
            <a:r>
              <a:rPr lang="en-US" dirty="0" smtClean="0">
                <a:solidFill>
                  <a:srgbClr val="FFFFFF"/>
                </a:solidFill>
                <a:latin typeface="Bahnschrift Light Condensed" panose="020B0502040204020203" pitchFamily="34" charset="0"/>
              </a:rPr>
              <a:t>Sarkar</a:t>
            </a:r>
          </a:p>
          <a:p>
            <a:r>
              <a:rPr lang="en-US" sz="1600" dirty="0">
                <a:solidFill>
                  <a:srgbClr val="FFFFFF"/>
                </a:solidFill>
                <a:latin typeface="Bahnschrift Light Condensed" panose="020B0502040204020203" pitchFamily="34" charset="0"/>
                <a:hlinkClick r:id="rId3"/>
              </a:rPr>
              <a:t>https://</a:t>
            </a:r>
            <a:r>
              <a:rPr lang="en-US" sz="1600" dirty="0" smtClean="0">
                <a:solidFill>
                  <a:srgbClr val="FFFFFF"/>
                </a:solidFill>
                <a:latin typeface="Bahnschrift Light Condensed" panose="020B0502040204020203" pitchFamily="34" charset="0"/>
                <a:hlinkClick r:id="rId3"/>
              </a:rPr>
              <a:t>github.com/AnirbanML/Satellite_Image_Mismatch.git</a:t>
            </a:r>
            <a:endParaRPr lang="en-US" sz="1600" dirty="0">
              <a:solidFill>
                <a:srgbClr val="FFFFFF"/>
              </a:solidFill>
              <a:latin typeface="Bahnschrift Light Condensed" panose="020B0502040204020203" pitchFamily="34" charset="0"/>
            </a:endParaRPr>
          </a:p>
          <a:p>
            <a:endParaRPr lang="en-US" sz="1600" dirty="0">
              <a:solidFill>
                <a:srgbClr val="FFFFFF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231267"/>
            <a:ext cx="3017138" cy="64503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baseline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9024" y="1876425"/>
            <a:ext cx="1238863" cy="122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24" y="4223564"/>
            <a:ext cx="1238863" cy="1228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5" y="3105150"/>
            <a:ext cx="1190625" cy="11049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3" idx="1"/>
          </p:cNvCxnSpPr>
          <p:nvPr/>
        </p:nvCxnSpPr>
        <p:spPr>
          <a:xfrm>
            <a:off x="2147887" y="2490788"/>
            <a:ext cx="1300163" cy="6143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</p:cNvCxnSpPr>
          <p:nvPr/>
        </p:nvCxnSpPr>
        <p:spPr>
          <a:xfrm flipV="1">
            <a:off x="2147887" y="4223564"/>
            <a:ext cx="1233488" cy="6143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71600" y="154519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X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459876" y="392644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Y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35203" y="3135331"/>
            <a:ext cx="138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RGB (224X224X3)</a:t>
            </a:r>
            <a:endParaRPr lang="en-IN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5202" y="5452289"/>
            <a:ext cx="1469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MASK (224X224X3)</a:t>
            </a:r>
            <a:endParaRPr lang="en-IN" sz="12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2250" y="272415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72000" y="3590925"/>
            <a:ext cx="809625" cy="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776" y="2584966"/>
            <a:ext cx="2002007" cy="20119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11318" y="2215634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Predicted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5712855" y="4689217"/>
            <a:ext cx="1469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</a:t>
            </a:r>
            <a:r>
              <a:rPr lang="en-IN" sz="1200" dirty="0" smtClean="0"/>
              <a:t>   (224X224X3)</a:t>
            </a:r>
            <a:endParaRPr lang="en-IN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8240751" y="1198125"/>
            <a:ext cx="3133725" cy="2585323"/>
          </a:xfrm>
          <a:prstGeom prst="rect">
            <a:avLst/>
          </a:prstGeom>
          <a:gradFill>
            <a:gsLst>
              <a:gs pos="0">
                <a:schemeClr val="accent1">
                  <a:tint val="80000"/>
                  <a:satMod val="107000"/>
                  <a:alpha val="1000"/>
                  <a:lumMod val="0"/>
                  <a:lumOff val="100000"/>
                </a:schemeClr>
              </a:gs>
              <a:gs pos="100000">
                <a:schemeClr val="accent1">
                  <a:tint val="82000"/>
                  <a:satMod val="109000"/>
                  <a:lumMod val="103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>
                <a:latin typeface="Bahnschrift Light SemiCondensed" panose="020B0502040204020203" pitchFamily="34" charset="0"/>
              </a:rPr>
              <a:t>Optimizer: </a:t>
            </a:r>
            <a:r>
              <a:rPr lang="en-IN" b="1" dirty="0" smtClean="0">
                <a:latin typeface="Bahnschrift Light SemiCondensed" panose="020B0502040204020203" pitchFamily="34" charset="0"/>
              </a:rPr>
              <a:t>Adam</a:t>
            </a:r>
          </a:p>
          <a:p>
            <a:endParaRPr lang="en-IN" dirty="0" smtClean="0">
              <a:latin typeface="Bahnschrift Light SemiCondensed" panose="020B0502040204020203" pitchFamily="34" charset="0"/>
            </a:endParaRPr>
          </a:p>
          <a:p>
            <a:r>
              <a:rPr lang="en-IN" dirty="0" smtClean="0">
                <a:latin typeface="Bahnschrift Light SemiCondensed" panose="020B0502040204020203" pitchFamily="34" charset="0"/>
              </a:rPr>
              <a:t>Loss : </a:t>
            </a:r>
            <a:r>
              <a:rPr lang="en-IN" b="1" dirty="0" smtClean="0">
                <a:latin typeface="Bahnschrift Light SemiCondensed" panose="020B0502040204020203" pitchFamily="34" charset="0"/>
              </a:rPr>
              <a:t>binary_crossentropy</a:t>
            </a:r>
          </a:p>
          <a:p>
            <a:endParaRPr lang="en-IN" dirty="0">
              <a:latin typeface="Bahnschrift Light SemiCondensed" panose="020B0502040204020203" pitchFamily="34" charset="0"/>
            </a:endParaRPr>
          </a:p>
          <a:p>
            <a:r>
              <a:rPr lang="en-IN" dirty="0" smtClean="0">
                <a:latin typeface="Bahnschrift Light SemiCondensed" panose="020B0502040204020203" pitchFamily="34" charset="0"/>
              </a:rPr>
              <a:t>Mid_activation_fn : </a:t>
            </a:r>
            <a:r>
              <a:rPr lang="en-IN" b="1" dirty="0" smtClean="0">
                <a:latin typeface="Bahnschrift Light SemiCondensed" panose="020B0502040204020203" pitchFamily="34" charset="0"/>
              </a:rPr>
              <a:t>Relu</a:t>
            </a:r>
          </a:p>
          <a:p>
            <a:endParaRPr lang="en-IN" dirty="0">
              <a:latin typeface="Bahnschrift Light SemiCondensed" panose="020B0502040204020203" pitchFamily="34" charset="0"/>
            </a:endParaRPr>
          </a:p>
          <a:p>
            <a:r>
              <a:rPr lang="en-IN" dirty="0" smtClean="0">
                <a:latin typeface="Bahnschrift Light SemiCondensed" panose="020B0502040204020203" pitchFamily="34" charset="0"/>
              </a:rPr>
              <a:t>O/</a:t>
            </a:r>
            <a:r>
              <a:rPr lang="en-IN" dirty="0" err="1" smtClean="0">
                <a:latin typeface="Bahnschrift Light SemiCondensed" panose="020B0502040204020203" pitchFamily="34" charset="0"/>
              </a:rPr>
              <a:t>P_activation_fn</a:t>
            </a:r>
            <a:r>
              <a:rPr lang="en-IN" dirty="0" smtClean="0">
                <a:latin typeface="Bahnschrift Light SemiCondensed" panose="020B0502040204020203" pitchFamily="34" charset="0"/>
              </a:rPr>
              <a:t> : </a:t>
            </a:r>
            <a:r>
              <a:rPr lang="en-IN" b="1" dirty="0" smtClean="0">
                <a:latin typeface="Bahnschrift Light SemiCondensed" panose="020B0502040204020203" pitchFamily="34" charset="0"/>
              </a:rPr>
              <a:t>Sigmoid</a:t>
            </a:r>
          </a:p>
          <a:p>
            <a:endParaRPr lang="en-IN" dirty="0">
              <a:latin typeface="Bahnschrift Light SemiCondensed" panose="020B0502040204020203" pitchFamily="34" charset="0"/>
            </a:endParaRPr>
          </a:p>
          <a:p>
            <a:r>
              <a:rPr lang="en-IN" dirty="0" smtClean="0">
                <a:latin typeface="Bahnschrift Light SemiCondensed" panose="020B0502040204020203" pitchFamily="34" charset="0"/>
              </a:rPr>
              <a:t>Metrics: </a:t>
            </a:r>
            <a:r>
              <a:rPr lang="en-IN" b="1" dirty="0" smtClean="0">
                <a:latin typeface="Bahnschrift Light SemiCondensed" panose="020B0502040204020203" pitchFamily="34" charset="0"/>
              </a:rPr>
              <a:t>Jaccard similarity</a:t>
            </a:r>
            <a:endParaRPr lang="en-IN" b="1" dirty="0">
              <a:latin typeface="Bahnschrift Light SemiCondensed" panose="020B0502040204020203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2472" y="4234354"/>
            <a:ext cx="2150284" cy="2435869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9676645" y="3761719"/>
            <a:ext cx="261938" cy="698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4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3225" y="193167"/>
            <a:ext cx="6341364" cy="43548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Model training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835883"/>
            <a:ext cx="5251479" cy="521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49" y="835883"/>
            <a:ext cx="5362575" cy="51172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8737" y="6055583"/>
            <a:ext cx="36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Building and Man made structures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8096249" y="6055583"/>
            <a:ext cx="36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Roads and dirt tracks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8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3225" y="193167"/>
            <a:ext cx="6341364" cy="435483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83656" y="6111616"/>
            <a:ext cx="7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Trees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8886920" y="6021087"/>
            <a:ext cx="79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Crops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15" y="903845"/>
            <a:ext cx="5252324" cy="51172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03845"/>
            <a:ext cx="5343524" cy="511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1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186" y="164592"/>
            <a:ext cx="7729728" cy="71170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Jaccard Similarity</a:t>
            </a:r>
            <a:endParaRPr lang="en-IN" dirty="0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561792119"/>
              </p:ext>
            </p:extLst>
          </p:nvPr>
        </p:nvGraphicFramePr>
        <p:xfrm>
          <a:off x="2155825" y="1123950"/>
          <a:ext cx="8083550" cy="4985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548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3424" y="231268"/>
            <a:ext cx="3093339" cy="6926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733425" y="1400175"/>
            <a:ext cx="114585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To get output 1st upload 2 images in your google drive and get a sharable link as follows.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Extract the image ID from the link. </a:t>
            </a:r>
          </a:p>
          <a:p>
            <a:r>
              <a:rPr lang="en-IN" dirty="0"/>
              <a:t>	</a:t>
            </a:r>
            <a:r>
              <a:rPr lang="en-IN" dirty="0" smtClean="0"/>
              <a:t>Example: if your </a:t>
            </a:r>
            <a:r>
              <a:rPr lang="en-IN" dirty="0"/>
              <a:t>link is </a:t>
            </a:r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drive.google.com/file/d/1LLtZ6UazAk9LEZNpKs-jQ3RKiiLCFk6B/view?usp=sharing</a:t>
            </a:r>
            <a:endParaRPr lang="en-IN" dirty="0" smtClean="0"/>
          </a:p>
          <a:p>
            <a:r>
              <a:rPr lang="en-IN" dirty="0"/>
              <a:t>	</a:t>
            </a:r>
            <a:r>
              <a:rPr lang="en-IN" dirty="0" smtClean="0"/>
              <a:t>		then you id will be </a:t>
            </a:r>
            <a:r>
              <a:rPr lang="en-IN" dirty="0" smtClean="0">
                <a:hlinkClick r:id="rId2"/>
              </a:rPr>
              <a:t>1LLtZ6UazAk9LEZNpKs-jQ3RKiiLCFk6B</a:t>
            </a:r>
            <a:endParaRPr lang="en-IN" dirty="0" smtClean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Create a link as follows: </a:t>
            </a:r>
          </a:p>
          <a:p>
            <a:r>
              <a:rPr lang="en-IN" dirty="0" smtClean="0"/>
              <a:t>     http:// &lt;Flask </a:t>
            </a:r>
            <a:r>
              <a:rPr lang="en-IN" dirty="0" err="1" smtClean="0"/>
              <a:t>url</a:t>
            </a:r>
            <a:r>
              <a:rPr lang="en-IN" dirty="0" smtClean="0"/>
              <a:t>&gt;/</a:t>
            </a:r>
            <a:r>
              <a:rPr lang="en-IN" dirty="0" err="1" smtClean="0"/>
              <a:t>predict?imageone</a:t>
            </a:r>
            <a:r>
              <a:rPr lang="en-IN" dirty="0" smtClean="0"/>
              <a:t>= &lt;1</a:t>
            </a:r>
            <a:r>
              <a:rPr lang="en-IN" baseline="30000" dirty="0" smtClean="0"/>
              <a:t>st</a:t>
            </a:r>
            <a:r>
              <a:rPr lang="en-IN" dirty="0" smtClean="0"/>
              <a:t> image1D&gt;+</a:t>
            </a:r>
            <a:r>
              <a:rPr lang="en-IN" dirty="0" err="1" smtClean="0"/>
              <a:t>imagetwo</a:t>
            </a:r>
            <a:r>
              <a:rPr lang="en-IN" dirty="0" smtClean="0"/>
              <a:t>= &lt;2</a:t>
            </a:r>
            <a:r>
              <a:rPr lang="en-IN" baseline="30000" dirty="0" smtClean="0"/>
              <a:t>nd</a:t>
            </a:r>
            <a:r>
              <a:rPr lang="en-IN" dirty="0" smtClean="0"/>
              <a:t> image ID&gt;</a:t>
            </a:r>
            <a:endParaRPr lang="en-IN" dirty="0"/>
          </a:p>
          <a:p>
            <a:r>
              <a:rPr lang="en-IN" dirty="0"/>
              <a:t> </a:t>
            </a:r>
            <a:r>
              <a:rPr lang="en-IN" dirty="0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The output mask for both the images will be in base64 format. Convert it to image file.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1" y="1776412"/>
            <a:ext cx="3271838" cy="19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0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4" y="1247773"/>
            <a:ext cx="5634039" cy="5467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1247773"/>
            <a:ext cx="5818038" cy="5467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5120" y="878441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Arial Narrow" panose="020B0606020202030204" pitchFamily="34" charset="0"/>
              </a:rPr>
              <a:t>Image -1</a:t>
            </a:r>
            <a:endParaRPr lang="en-IN" dirty="0"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09731" y="878441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Arial Narrow" panose="020B0606020202030204" pitchFamily="34" charset="0"/>
              </a:rPr>
              <a:t>Image -2</a:t>
            </a:r>
            <a:endParaRPr lang="en-IN" dirty="0"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67471" y="258483"/>
            <a:ext cx="43335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 to be compared</a:t>
            </a:r>
            <a:endParaRPr lang="en-IN" sz="25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99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45120" y="878441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Arial Narrow" panose="020B0606020202030204" pitchFamily="34" charset="0"/>
              </a:rPr>
              <a:t>Image -1</a:t>
            </a:r>
            <a:endParaRPr lang="en-IN" dirty="0"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09731" y="878441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Arial Narrow" panose="020B0606020202030204" pitchFamily="34" charset="0"/>
              </a:rPr>
              <a:t>Image -2</a:t>
            </a:r>
            <a:endParaRPr lang="en-IN" dirty="0"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81735" y="220383"/>
            <a:ext cx="23999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Images</a:t>
            </a:r>
            <a:endParaRPr lang="en-IN" sz="25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7" y="1247773"/>
            <a:ext cx="5527710" cy="550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01" y="1247773"/>
            <a:ext cx="5557669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3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Business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Problem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2931" y="936010"/>
            <a:ext cx="674043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Need a low cost terrain monitoring and infrastructure assessment technique that can identify types of object found in an satellite image.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The main idea would be to identify objects present in satellite image and give a comparative mismatch of objects found in the images.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The dataset contains labelled </a:t>
            </a:r>
            <a:r>
              <a:rPr lang="en-IN" dirty="0"/>
              <a:t>10 different classes</a:t>
            </a:r>
            <a:r>
              <a:rPr lang="en-IN" dirty="0" smtClean="0"/>
              <a:t>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200" b="1" dirty="0">
                <a:latin typeface="Arial Narrow" panose="020B0606020202030204" pitchFamily="34" charset="0"/>
              </a:rPr>
              <a:t>Buildings - </a:t>
            </a:r>
            <a:r>
              <a:rPr lang="en-US" sz="1200" dirty="0">
                <a:latin typeface="Arial Narrow" panose="020B0606020202030204" pitchFamily="34" charset="0"/>
              </a:rPr>
              <a:t>large building, residential, non-residential, fuel storage facility, fortified </a:t>
            </a:r>
            <a:r>
              <a:rPr lang="en-US" sz="1200" dirty="0" smtClean="0">
                <a:latin typeface="Arial Narrow" panose="020B0606020202030204" pitchFamily="34" charset="0"/>
              </a:rPr>
              <a:t>building</a:t>
            </a:r>
            <a:endParaRPr lang="en-US" sz="1200" dirty="0">
              <a:latin typeface="Arial Narrow" panose="020B0606020202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 Narrow" panose="020B0606020202030204" pitchFamily="34" charset="0"/>
              </a:rPr>
              <a:t>Misc. Manmade structures 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sz="1200" b="1" dirty="0" smtClean="0">
                <a:latin typeface="Arial Narrow" panose="020B0606020202030204" pitchFamily="34" charset="0"/>
              </a:rPr>
              <a:t>Road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 Narrow" panose="020B0606020202030204" pitchFamily="34" charset="0"/>
              </a:rPr>
              <a:t>Track - </a:t>
            </a:r>
            <a:r>
              <a:rPr lang="en-IN" sz="1200" dirty="0">
                <a:latin typeface="Arial Narrow" panose="020B0606020202030204" pitchFamily="34" charset="0"/>
              </a:rPr>
              <a:t>poor/dirt/cart track, footpath/trail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200" b="1" dirty="0">
                <a:latin typeface="Arial Narrow" panose="020B0606020202030204" pitchFamily="34" charset="0"/>
              </a:rPr>
              <a:t>Trees - </a:t>
            </a:r>
            <a:r>
              <a:rPr lang="en-US" sz="1200" dirty="0">
                <a:latin typeface="Arial Narrow" panose="020B0606020202030204" pitchFamily="34" charset="0"/>
              </a:rPr>
              <a:t>woodland, hedgerows, groups of trees, standalone </a:t>
            </a:r>
            <a:r>
              <a:rPr lang="en-US" sz="1200" dirty="0" smtClean="0">
                <a:latin typeface="Arial Narrow" panose="020B0606020202030204" pitchFamily="34" charset="0"/>
              </a:rPr>
              <a:t>trees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200" b="1" dirty="0">
                <a:latin typeface="Arial Narrow" panose="020B0606020202030204" pitchFamily="34" charset="0"/>
              </a:rPr>
              <a:t>Crops - </a:t>
            </a:r>
            <a:r>
              <a:rPr lang="en-US" sz="1200" dirty="0">
                <a:latin typeface="Arial Narrow" panose="020B0606020202030204" pitchFamily="34" charset="0"/>
              </a:rPr>
              <a:t>contour ploughing/cropland, grain (wheat) crops, row (potatoes, turnips) crops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 Narrow" panose="020B0606020202030204" pitchFamily="34" charset="0"/>
              </a:rPr>
              <a:t>Waterway 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 Narrow" panose="020B0606020202030204" pitchFamily="34" charset="0"/>
              </a:rPr>
              <a:t>Standing water</a:t>
            </a:r>
          </a:p>
          <a:p>
            <a:pPr lvl="2"/>
            <a:endParaRPr lang="en-US" sz="1200" dirty="0" smtClean="0">
              <a:latin typeface="Arial Narrow" panose="020B0606020202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IN" sz="1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83286" y="1682904"/>
            <a:ext cx="4826889" cy="479271"/>
          </a:xfrm>
        </p:spPr>
        <p:txBody>
          <a:bodyPr/>
          <a:lstStyle/>
          <a:p>
            <a:r>
              <a:rPr lang="en-IN" dirty="0" smtClean="0">
                <a:solidFill>
                  <a:srgbClr val="7030A0"/>
                </a:solidFill>
              </a:rPr>
              <a:t>Original Image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8" y="2238375"/>
            <a:ext cx="4335687" cy="4265613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34" y="2238375"/>
            <a:ext cx="4441541" cy="4265613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08741" y="1682904"/>
            <a:ext cx="4716509" cy="479271"/>
          </a:xfrm>
        </p:spPr>
        <p:txBody>
          <a:bodyPr>
            <a:normAutofit fontScale="55000" lnSpcReduction="20000"/>
          </a:bodyPr>
          <a:lstStyle/>
          <a:p>
            <a:r>
              <a:rPr lang="en-IN" dirty="0">
                <a:solidFill>
                  <a:srgbClr val="7030A0"/>
                </a:solidFill>
              </a:rPr>
              <a:t>Ground</a:t>
            </a:r>
            <a:r>
              <a:rPr lang="en-IN" dirty="0" smtClean="0"/>
              <a:t> </a:t>
            </a:r>
            <a:r>
              <a:rPr lang="en-IN" dirty="0" smtClean="0">
                <a:solidFill>
                  <a:srgbClr val="7030A0"/>
                </a:solidFill>
              </a:rPr>
              <a:t>truth</a:t>
            </a:r>
          </a:p>
          <a:p>
            <a:r>
              <a:rPr lang="en-IN" dirty="0">
                <a:solidFill>
                  <a:srgbClr val="7030A0"/>
                </a:solidFill>
              </a:rPr>
              <a:t>(</a:t>
            </a:r>
            <a:r>
              <a:rPr lang="en-IN" dirty="0" smtClean="0">
                <a:solidFill>
                  <a:srgbClr val="7030A0"/>
                </a:solidFill>
              </a:rPr>
              <a:t>Buildings and manmade structures)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48553" y="398635"/>
            <a:ext cx="7729728" cy="83009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Data Pre-processing</a:t>
            </a:r>
            <a:br>
              <a:rPr lang="en-IN" dirty="0" smtClean="0"/>
            </a:br>
            <a:r>
              <a:rPr lang="en-IN" dirty="0" smtClean="0"/>
              <a:t>(mapping ground truth)</a:t>
            </a:r>
            <a:endParaRPr lang="en-IN" dirty="0"/>
          </a:p>
        </p:txBody>
      </p:sp>
      <p:sp>
        <p:nvSpPr>
          <p:cNvPr id="13" name="Right Arrow 12"/>
          <p:cNvSpPr/>
          <p:nvPr/>
        </p:nvSpPr>
        <p:spPr>
          <a:xfrm>
            <a:off x="5095875" y="3848100"/>
            <a:ext cx="1847850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73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83286" y="1682904"/>
            <a:ext cx="4826889" cy="479271"/>
          </a:xfrm>
        </p:spPr>
        <p:txBody>
          <a:bodyPr/>
          <a:lstStyle/>
          <a:p>
            <a:r>
              <a:rPr lang="en-IN" dirty="0" smtClean="0">
                <a:solidFill>
                  <a:srgbClr val="7030A0"/>
                </a:solidFill>
              </a:rPr>
              <a:t>Original Image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8" y="2238375"/>
            <a:ext cx="4335687" cy="4265613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08741" y="1682904"/>
            <a:ext cx="4716509" cy="479271"/>
          </a:xfrm>
        </p:spPr>
        <p:txBody>
          <a:bodyPr>
            <a:normAutofit fontScale="55000" lnSpcReduction="20000"/>
          </a:bodyPr>
          <a:lstStyle/>
          <a:p>
            <a:r>
              <a:rPr lang="en-IN" dirty="0">
                <a:solidFill>
                  <a:srgbClr val="7030A0"/>
                </a:solidFill>
              </a:rPr>
              <a:t>Ground</a:t>
            </a:r>
            <a:r>
              <a:rPr lang="en-IN" dirty="0" smtClean="0"/>
              <a:t> </a:t>
            </a:r>
            <a:r>
              <a:rPr lang="en-IN" dirty="0" smtClean="0">
                <a:solidFill>
                  <a:srgbClr val="7030A0"/>
                </a:solidFill>
              </a:rPr>
              <a:t>truth</a:t>
            </a:r>
          </a:p>
          <a:p>
            <a:r>
              <a:rPr lang="en-IN" dirty="0" smtClean="0">
                <a:solidFill>
                  <a:srgbClr val="7030A0"/>
                </a:solidFill>
              </a:rPr>
              <a:t>(Roads and dirt track)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48553" y="398635"/>
            <a:ext cx="7729728" cy="83009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Data Pre-processing</a:t>
            </a:r>
            <a:br>
              <a:rPr lang="en-IN" dirty="0" smtClean="0"/>
            </a:br>
            <a:r>
              <a:rPr lang="en-IN" dirty="0" smtClean="0"/>
              <a:t>(mapping ground truth)</a:t>
            </a:r>
            <a:endParaRPr lang="en-IN" dirty="0"/>
          </a:p>
        </p:txBody>
      </p:sp>
      <p:sp>
        <p:nvSpPr>
          <p:cNvPr id="13" name="Right Arrow 12"/>
          <p:cNvSpPr/>
          <p:nvPr/>
        </p:nvSpPr>
        <p:spPr>
          <a:xfrm>
            <a:off x="5095875" y="3848100"/>
            <a:ext cx="1847850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81" y="2238375"/>
            <a:ext cx="4415843" cy="4265613"/>
          </a:xfrm>
        </p:spPr>
      </p:pic>
    </p:spTree>
    <p:extLst>
      <p:ext uri="{BB962C8B-B14F-4D97-AF65-F5344CB8AC3E}">
        <p14:creationId xmlns:p14="http://schemas.microsoft.com/office/powerpoint/2010/main" val="25674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83286" y="1682904"/>
            <a:ext cx="4826889" cy="479271"/>
          </a:xfrm>
        </p:spPr>
        <p:txBody>
          <a:bodyPr/>
          <a:lstStyle/>
          <a:p>
            <a:r>
              <a:rPr lang="en-IN" dirty="0" smtClean="0">
                <a:solidFill>
                  <a:srgbClr val="7030A0"/>
                </a:solidFill>
              </a:rPr>
              <a:t>Original Image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8" y="2238375"/>
            <a:ext cx="4335687" cy="4265613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08741" y="1682904"/>
            <a:ext cx="4716509" cy="479271"/>
          </a:xfrm>
        </p:spPr>
        <p:txBody>
          <a:bodyPr>
            <a:normAutofit fontScale="55000" lnSpcReduction="20000"/>
          </a:bodyPr>
          <a:lstStyle/>
          <a:p>
            <a:r>
              <a:rPr lang="en-IN" dirty="0">
                <a:solidFill>
                  <a:srgbClr val="7030A0"/>
                </a:solidFill>
              </a:rPr>
              <a:t>Ground</a:t>
            </a:r>
            <a:r>
              <a:rPr lang="en-IN" dirty="0" smtClean="0"/>
              <a:t> </a:t>
            </a:r>
            <a:r>
              <a:rPr lang="en-IN" dirty="0" smtClean="0">
                <a:solidFill>
                  <a:srgbClr val="7030A0"/>
                </a:solidFill>
              </a:rPr>
              <a:t>truth</a:t>
            </a:r>
          </a:p>
          <a:p>
            <a:r>
              <a:rPr lang="en-IN" dirty="0" smtClean="0">
                <a:solidFill>
                  <a:srgbClr val="7030A0"/>
                </a:solidFill>
              </a:rPr>
              <a:t>(trees)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48553" y="398635"/>
            <a:ext cx="7729728" cy="83009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Data Pre-processing</a:t>
            </a:r>
            <a:br>
              <a:rPr lang="en-IN" dirty="0" smtClean="0"/>
            </a:br>
            <a:r>
              <a:rPr lang="en-IN" dirty="0" smtClean="0"/>
              <a:t>(mapping ground truth)</a:t>
            </a:r>
            <a:endParaRPr lang="en-IN" dirty="0"/>
          </a:p>
        </p:txBody>
      </p:sp>
      <p:sp>
        <p:nvSpPr>
          <p:cNvPr id="13" name="Right Arrow 12"/>
          <p:cNvSpPr/>
          <p:nvPr/>
        </p:nvSpPr>
        <p:spPr>
          <a:xfrm>
            <a:off x="5095875" y="3848100"/>
            <a:ext cx="1847850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51" y="2238375"/>
            <a:ext cx="4433499" cy="4265613"/>
          </a:xfrm>
        </p:spPr>
      </p:pic>
    </p:spTree>
    <p:extLst>
      <p:ext uri="{BB962C8B-B14F-4D97-AF65-F5344CB8AC3E}">
        <p14:creationId xmlns:p14="http://schemas.microsoft.com/office/powerpoint/2010/main" val="32876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83286" y="1682904"/>
            <a:ext cx="4826889" cy="479271"/>
          </a:xfrm>
        </p:spPr>
        <p:txBody>
          <a:bodyPr/>
          <a:lstStyle/>
          <a:p>
            <a:r>
              <a:rPr lang="en-IN" dirty="0" smtClean="0">
                <a:solidFill>
                  <a:srgbClr val="7030A0"/>
                </a:solidFill>
              </a:rPr>
              <a:t>Original Image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8" y="2238375"/>
            <a:ext cx="4335687" cy="4265613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08741" y="1682904"/>
            <a:ext cx="4716509" cy="479271"/>
          </a:xfrm>
        </p:spPr>
        <p:txBody>
          <a:bodyPr>
            <a:normAutofit fontScale="55000" lnSpcReduction="20000"/>
          </a:bodyPr>
          <a:lstStyle/>
          <a:p>
            <a:r>
              <a:rPr lang="en-IN" dirty="0">
                <a:solidFill>
                  <a:srgbClr val="7030A0"/>
                </a:solidFill>
              </a:rPr>
              <a:t>Ground</a:t>
            </a:r>
            <a:r>
              <a:rPr lang="en-IN" dirty="0" smtClean="0"/>
              <a:t> </a:t>
            </a:r>
            <a:r>
              <a:rPr lang="en-IN" dirty="0" smtClean="0">
                <a:solidFill>
                  <a:srgbClr val="7030A0"/>
                </a:solidFill>
              </a:rPr>
              <a:t>truth</a:t>
            </a:r>
          </a:p>
          <a:p>
            <a:r>
              <a:rPr lang="en-IN" dirty="0" smtClean="0">
                <a:solidFill>
                  <a:srgbClr val="7030A0"/>
                </a:solidFill>
              </a:rPr>
              <a:t>(CROPS)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48553" y="398635"/>
            <a:ext cx="7729728" cy="83009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Data Pre-processing</a:t>
            </a:r>
            <a:br>
              <a:rPr lang="en-IN" dirty="0" smtClean="0"/>
            </a:br>
            <a:r>
              <a:rPr lang="en-IN" dirty="0" smtClean="0"/>
              <a:t>(mapping ground truth)</a:t>
            </a:r>
            <a:endParaRPr lang="en-IN" dirty="0"/>
          </a:p>
        </p:txBody>
      </p:sp>
      <p:sp>
        <p:nvSpPr>
          <p:cNvPr id="13" name="Right Arrow 12"/>
          <p:cNvSpPr/>
          <p:nvPr/>
        </p:nvSpPr>
        <p:spPr>
          <a:xfrm>
            <a:off x="5095875" y="3848100"/>
            <a:ext cx="1847850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35" y="2238375"/>
            <a:ext cx="4422940" cy="4265613"/>
          </a:xfrm>
        </p:spPr>
      </p:pic>
    </p:spTree>
    <p:extLst>
      <p:ext uri="{BB962C8B-B14F-4D97-AF65-F5344CB8AC3E}">
        <p14:creationId xmlns:p14="http://schemas.microsoft.com/office/powerpoint/2010/main" val="69953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211" y="221742"/>
            <a:ext cx="4655439" cy="6164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Dataset info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295401"/>
            <a:ext cx="11363325" cy="51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900" y="240792"/>
            <a:ext cx="4703064" cy="778383"/>
          </a:xfrm>
        </p:spPr>
        <p:txBody>
          <a:bodyPr>
            <a:normAutofit fontScale="90000"/>
          </a:bodyPr>
          <a:lstStyle/>
          <a:p>
            <a:r>
              <a:rPr lang="en-IN" dirty="0" err="1" smtClean="0"/>
              <a:t>Unet</a:t>
            </a:r>
            <a:r>
              <a:rPr lang="en-IN" dirty="0" smtClean="0"/>
              <a:t> </a:t>
            </a:r>
            <a:br>
              <a:rPr lang="en-IN" dirty="0" smtClean="0"/>
            </a:br>
            <a:r>
              <a:rPr lang="en-IN" dirty="0" smtClean="0"/>
              <a:t>architecture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5" y="1104901"/>
            <a:ext cx="10058400" cy="55868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3805" y="18552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8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5196097" y="37136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16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196097" y="48218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64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196097" y="55435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128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5196097" y="640815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256</a:t>
            </a:r>
            <a:endParaRPr lang="en-IN" dirty="0"/>
          </a:p>
        </p:txBody>
      </p:sp>
      <p:cxnSp>
        <p:nvCxnSpPr>
          <p:cNvPr id="11" name="Elbow Connector 10"/>
          <p:cNvCxnSpPr>
            <a:stCxn id="5" idx="1"/>
          </p:cNvCxnSpPr>
          <p:nvPr/>
        </p:nvCxnSpPr>
        <p:spPr>
          <a:xfrm rot="10800000">
            <a:off x="2552701" y="1257300"/>
            <a:ext cx="2701105" cy="782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3"/>
          </p:cNvCxnSpPr>
          <p:nvPr/>
        </p:nvCxnSpPr>
        <p:spPr>
          <a:xfrm flipV="1">
            <a:off x="5553887" y="1514450"/>
            <a:ext cx="2837638" cy="5255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0800000">
            <a:off x="3067051" y="3629026"/>
            <a:ext cx="2129047" cy="2693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5611595" y="3763680"/>
            <a:ext cx="2122705" cy="134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>
            <a:off x="3771901" y="5006484"/>
            <a:ext cx="1424197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7" idx="3"/>
          </p:cNvCxnSpPr>
          <p:nvPr/>
        </p:nvCxnSpPr>
        <p:spPr>
          <a:xfrm>
            <a:off x="5611595" y="5006484"/>
            <a:ext cx="1361111" cy="41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4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686" y="212217"/>
            <a:ext cx="4341114" cy="606933"/>
          </a:xfrm>
        </p:spPr>
        <p:txBody>
          <a:bodyPr>
            <a:normAutofit fontScale="90000"/>
          </a:bodyPr>
          <a:lstStyle/>
          <a:p>
            <a:r>
              <a:rPr lang="en-IN" dirty="0" err="1" smtClean="0"/>
              <a:t>Unet</a:t>
            </a:r>
            <a:r>
              <a:rPr lang="en-IN" dirty="0" smtClean="0"/>
              <a:t> With </a:t>
            </a:r>
            <a:r>
              <a:rPr lang="en-IN" dirty="0" err="1" smtClean="0"/>
              <a:t>InCeption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3576638"/>
            <a:ext cx="2190750" cy="2338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0" y="1076326"/>
            <a:ext cx="2812351" cy="156209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5300" y="1000125"/>
            <a:ext cx="800100" cy="857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Curved Connector 7"/>
          <p:cNvCxnSpPr>
            <a:stCxn id="6" idx="3"/>
          </p:cNvCxnSpPr>
          <p:nvPr/>
        </p:nvCxnSpPr>
        <p:spPr>
          <a:xfrm rot="16200000" flipH="1">
            <a:off x="272040" y="2072265"/>
            <a:ext cx="1773366" cy="10925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3675" y="2452325"/>
            <a:ext cx="4743452" cy="2696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9978" y="2452325"/>
            <a:ext cx="4743452" cy="2696303"/>
          </a:xfrm>
          <a:prstGeom prst="rect">
            <a:avLst/>
          </a:prstGeom>
        </p:spPr>
      </p:pic>
      <p:cxnSp>
        <p:nvCxnSpPr>
          <p:cNvPr id="12" name="Curved Connector 11"/>
          <p:cNvCxnSpPr>
            <a:stCxn id="4" idx="3"/>
          </p:cNvCxnSpPr>
          <p:nvPr/>
        </p:nvCxnSpPr>
        <p:spPr>
          <a:xfrm flipV="1">
            <a:off x="2524125" y="3576638"/>
            <a:ext cx="2257425" cy="11691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153275" y="3438525"/>
            <a:ext cx="33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9849579" y="3409950"/>
            <a:ext cx="438150" cy="10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10325828" y="3238500"/>
            <a:ext cx="107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Max pool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3726" y="6172203"/>
            <a:ext cx="457200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IN" dirty="0" smtClean="0"/>
              <a:t>16 – 32 – 64 – 128 – 256 – 128 – 64 – 32 – 16 </a:t>
            </a:r>
            <a:endParaRPr lang="en-IN" dirty="0"/>
          </a:p>
        </p:txBody>
      </p:sp>
      <p:sp>
        <p:nvSpPr>
          <p:cNvPr id="18" name="Oval 17"/>
          <p:cNvSpPr/>
          <p:nvPr/>
        </p:nvSpPr>
        <p:spPr>
          <a:xfrm>
            <a:off x="2000250" y="3505200"/>
            <a:ext cx="361950" cy="3619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Curved Connector 23"/>
          <p:cNvCxnSpPr>
            <a:stCxn id="18" idx="5"/>
          </p:cNvCxnSpPr>
          <p:nvPr/>
        </p:nvCxnSpPr>
        <p:spPr>
          <a:xfrm rot="16200000" flipH="1">
            <a:off x="2176207" y="3947131"/>
            <a:ext cx="2281856" cy="20158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3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233</Words>
  <Application>Microsoft Office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Narrow</vt:lpstr>
      <vt:lpstr>Bahnschrift Light Condensed</vt:lpstr>
      <vt:lpstr>Bahnschrift Light SemiCondensed</vt:lpstr>
      <vt:lpstr>Calibri</vt:lpstr>
      <vt:lpstr>Gill Sans MT</vt:lpstr>
      <vt:lpstr>Times New Roman</vt:lpstr>
      <vt:lpstr>Wingdings</vt:lpstr>
      <vt:lpstr>Parcel</vt:lpstr>
      <vt:lpstr>AERIAL IMAGE MISMATCH</vt:lpstr>
      <vt:lpstr>Business Problem</vt:lpstr>
      <vt:lpstr>Data Pre-processing (mapping ground truth)</vt:lpstr>
      <vt:lpstr>Data Pre-processing (mapping ground truth)</vt:lpstr>
      <vt:lpstr>Data Pre-processing (mapping ground truth)</vt:lpstr>
      <vt:lpstr>Data Pre-processing (mapping ground truth)</vt:lpstr>
      <vt:lpstr>Dataset info</vt:lpstr>
      <vt:lpstr>Unet  architecture</vt:lpstr>
      <vt:lpstr>Unet With InCeption</vt:lpstr>
      <vt:lpstr>baseline</vt:lpstr>
      <vt:lpstr>Model training</vt:lpstr>
      <vt:lpstr>Model training</vt:lpstr>
      <vt:lpstr>Jaccard Similarity</vt:lpstr>
      <vt:lpstr>output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2021-01-05T02:54:17Z</dcterms:created>
  <dcterms:modified xsi:type="dcterms:W3CDTF">2021-01-06T02:32:34Z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